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10"/>
  </p:notesMasterIdLst>
  <p:sldIdLst>
    <p:sldId id="256" r:id="rId2"/>
    <p:sldId id="259" r:id="rId3"/>
    <p:sldId id="257" r:id="rId4"/>
    <p:sldId id="260" r:id="rId5"/>
    <p:sldId id="261" r:id="rId6"/>
    <p:sldId id="262" r:id="rId7"/>
    <p:sldId id="263" r:id="rId8"/>
    <p:sldId id="258"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34"/>
    <p:restoredTop sz="86719"/>
  </p:normalViewPr>
  <p:slideViewPr>
    <p:cSldViewPr snapToGrid="0">
      <p:cViewPr>
        <p:scale>
          <a:sx n="89" d="100"/>
          <a:sy n="89" d="100"/>
        </p:scale>
        <p:origin x="720"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991724-C1F1-3441-8366-ACAE9EF62AF6}" type="datetimeFigureOut">
              <a:rPr lang="en-US" smtClean="0"/>
              <a:t>3/3/23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11A0B-E682-4146-83CB-415E13A11216}" type="slidenum">
              <a:rPr lang="en-US" smtClean="0"/>
              <a:t>‹#›</a:t>
            </a:fld>
            <a:endParaRPr lang="en-US"/>
          </a:p>
        </p:txBody>
      </p:sp>
    </p:spTree>
    <p:extLst>
      <p:ext uri="{BB962C8B-B14F-4D97-AF65-F5344CB8AC3E}">
        <p14:creationId xmlns:p14="http://schemas.microsoft.com/office/powerpoint/2010/main" val="3041834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Greetings! My name is </a:t>
            </a:r>
            <a:r>
              <a:rPr lang="en-US" dirty="0" err="1"/>
              <a:t>Mithil</a:t>
            </a:r>
            <a:r>
              <a:rPr lang="en-US" dirty="0"/>
              <a:t> Patel, a Data Scientist at Delta Air Lines. On behalf of the Delta Air Lines family, I am here today to discuss an important topic, Airplane safety and how Delta dedicated to make air travel safe and reliable each day. </a:t>
            </a:r>
          </a:p>
        </p:txBody>
      </p:sp>
      <p:sp>
        <p:nvSpPr>
          <p:cNvPr id="4" name="Slide Number Placeholder 3"/>
          <p:cNvSpPr>
            <a:spLocks noGrp="1"/>
          </p:cNvSpPr>
          <p:nvPr>
            <p:ph type="sldNum" sz="quarter" idx="5"/>
          </p:nvPr>
        </p:nvSpPr>
        <p:spPr/>
        <p:txBody>
          <a:bodyPr/>
          <a:lstStyle/>
          <a:p>
            <a:fld id="{3D411A0B-E682-4146-83CB-415E13A11216}" type="slidenum">
              <a:rPr lang="en-US" smtClean="0"/>
              <a:t>1</a:t>
            </a:fld>
            <a:endParaRPr lang="en-US"/>
          </a:p>
        </p:txBody>
      </p:sp>
    </p:spTree>
    <p:extLst>
      <p:ext uri="{BB962C8B-B14F-4D97-AF65-F5344CB8AC3E}">
        <p14:creationId xmlns:p14="http://schemas.microsoft.com/office/powerpoint/2010/main" val="2403026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Due to recent unfortunate airplane crashes, news and media outlets have circulated rumors surrounding airplane safety, claiming that air travel is no longer safe as a means of transportation. Therefore, the primary focus of the presentation is to shed light on airplane safety with accurate statistics and the impact Delta’s comprehensive safety program has on the safety of each passenger and crew member.</a:t>
            </a:r>
            <a:endParaRPr lang="en-US" dirty="0"/>
          </a:p>
        </p:txBody>
      </p:sp>
      <p:sp>
        <p:nvSpPr>
          <p:cNvPr id="4" name="Slide Number Placeholder 3"/>
          <p:cNvSpPr>
            <a:spLocks noGrp="1"/>
          </p:cNvSpPr>
          <p:nvPr>
            <p:ph type="sldNum" sz="quarter" idx="5"/>
          </p:nvPr>
        </p:nvSpPr>
        <p:spPr/>
        <p:txBody>
          <a:bodyPr/>
          <a:lstStyle/>
          <a:p>
            <a:fld id="{3D411A0B-E682-4146-83CB-415E13A11216}" type="slidenum">
              <a:rPr lang="en-US" smtClean="0"/>
              <a:t>2</a:t>
            </a:fld>
            <a:endParaRPr lang="en-US"/>
          </a:p>
        </p:txBody>
      </p:sp>
    </p:spTree>
    <p:extLst>
      <p:ext uri="{BB962C8B-B14F-4D97-AF65-F5344CB8AC3E}">
        <p14:creationId xmlns:p14="http://schemas.microsoft.com/office/powerpoint/2010/main" val="44944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historical data suggest that the global fatality rate has continuously decreased in the last 70 years. In fact, the yearly fatality average has decreased from 2000 to 550 death, a decrease of 263 percent. Fun fact, the odds of dying in an airplane is 1 in 11 million. </a:t>
            </a:r>
          </a:p>
        </p:txBody>
      </p:sp>
      <p:sp>
        <p:nvSpPr>
          <p:cNvPr id="4" name="Slide Number Placeholder 3"/>
          <p:cNvSpPr>
            <a:spLocks noGrp="1"/>
          </p:cNvSpPr>
          <p:nvPr>
            <p:ph type="sldNum" sz="quarter" idx="5"/>
          </p:nvPr>
        </p:nvSpPr>
        <p:spPr/>
        <p:txBody>
          <a:bodyPr/>
          <a:lstStyle/>
          <a:p>
            <a:fld id="{3D411A0B-E682-4146-83CB-415E13A11216}" type="slidenum">
              <a:rPr lang="en-US" smtClean="0"/>
              <a:t>3</a:t>
            </a:fld>
            <a:endParaRPr lang="en-US"/>
          </a:p>
        </p:txBody>
      </p:sp>
    </p:spTree>
    <p:extLst>
      <p:ext uri="{BB962C8B-B14F-4D97-AF65-F5344CB8AC3E}">
        <p14:creationId xmlns:p14="http://schemas.microsoft.com/office/powerpoint/2010/main" val="2105440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D1D5DB"/>
                </a:solidFill>
                <a:effectLst/>
                <a:latin typeface="Söhne"/>
              </a:rPr>
              <a:t>By investing in modern and fuel-efficient aircraft, together with their advanced operations and management system, Delta Airlines has ranked 2nd for the most distance traveled from 2000 to 2014. Despite their extensive routes and hectic schedule, Delta doesn’t even rank in the top 15 amongst the airlines with the highest fatality rate. </a:t>
            </a:r>
            <a:endParaRPr lang="en-US" dirty="0"/>
          </a:p>
        </p:txBody>
      </p:sp>
      <p:sp>
        <p:nvSpPr>
          <p:cNvPr id="4" name="Slide Number Placeholder 3"/>
          <p:cNvSpPr>
            <a:spLocks noGrp="1"/>
          </p:cNvSpPr>
          <p:nvPr>
            <p:ph type="sldNum" sz="quarter" idx="5"/>
          </p:nvPr>
        </p:nvSpPr>
        <p:spPr/>
        <p:txBody>
          <a:bodyPr/>
          <a:lstStyle/>
          <a:p>
            <a:fld id="{3D411A0B-E682-4146-83CB-415E13A11216}" type="slidenum">
              <a:rPr lang="en-US" smtClean="0"/>
              <a:t>4</a:t>
            </a:fld>
            <a:endParaRPr lang="en-US"/>
          </a:p>
        </p:txBody>
      </p:sp>
    </p:spTree>
    <p:extLst>
      <p:ext uri="{BB962C8B-B14F-4D97-AF65-F5344CB8AC3E}">
        <p14:creationId xmlns:p14="http://schemas.microsoft.com/office/powerpoint/2010/main" val="2065053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top chart which shows death per 100 million passenger mile for different types of transportation, it is evident that airplanes are the safest means of transportation, especially compared to cars. The bottom stacked bar chart clearly highlights the disparity in yearly fatality between the two. Note that the comparison is between yearly car death in the U.S. and the airplane deaths globally. On average, 102 die in a car crash daily in the US compared to less than one airplane death. </a:t>
            </a:r>
          </a:p>
        </p:txBody>
      </p:sp>
      <p:sp>
        <p:nvSpPr>
          <p:cNvPr id="4" name="Slide Number Placeholder 3"/>
          <p:cNvSpPr>
            <a:spLocks noGrp="1"/>
          </p:cNvSpPr>
          <p:nvPr>
            <p:ph type="sldNum" sz="quarter" idx="5"/>
          </p:nvPr>
        </p:nvSpPr>
        <p:spPr/>
        <p:txBody>
          <a:bodyPr/>
          <a:lstStyle/>
          <a:p>
            <a:fld id="{3D411A0B-E682-4146-83CB-415E13A11216}" type="slidenum">
              <a:rPr lang="en-US" smtClean="0"/>
              <a:t>5</a:t>
            </a:fld>
            <a:endParaRPr lang="en-US"/>
          </a:p>
        </p:txBody>
      </p:sp>
    </p:spTree>
    <p:extLst>
      <p:ext uri="{BB962C8B-B14F-4D97-AF65-F5344CB8AC3E}">
        <p14:creationId xmlns:p14="http://schemas.microsoft.com/office/powerpoint/2010/main" val="240988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i="0" u="none" strike="noStrik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So, you might be wondering how did Delta Airlines achieve this? Well, Along with our highly trained pilots, each Delta aircraft utilizes state-of-the-art technology and equipment to ensure the safety of our passengers. Delta also collaborates with other airlines and government agencies, such as the Federal Aviation Administration (FAA), to be well-informed about industry best practices and the latest safety regulations. After all, Delta Air Lines has significantly improved its safety practices and will continue prioritizing the safety of its passengers and crew members.</a:t>
            </a:r>
            <a:endParaRPr lang="en-US" b="0" i="0" u="none" strike="noStrike"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D411A0B-E682-4146-83CB-415E13A11216}" type="slidenum">
              <a:rPr lang="en-US" smtClean="0"/>
              <a:t>6</a:t>
            </a:fld>
            <a:endParaRPr lang="en-US"/>
          </a:p>
        </p:txBody>
      </p:sp>
    </p:spTree>
    <p:extLst>
      <p:ext uri="{BB962C8B-B14F-4D97-AF65-F5344CB8AC3E}">
        <p14:creationId xmlns:p14="http://schemas.microsoft.com/office/powerpoint/2010/main" val="3937314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reached the end of the presentation, any questions, comments or concerns?</a:t>
            </a:r>
          </a:p>
        </p:txBody>
      </p:sp>
      <p:sp>
        <p:nvSpPr>
          <p:cNvPr id="4" name="Slide Number Placeholder 3"/>
          <p:cNvSpPr>
            <a:spLocks noGrp="1"/>
          </p:cNvSpPr>
          <p:nvPr>
            <p:ph type="sldNum" sz="quarter" idx="5"/>
          </p:nvPr>
        </p:nvSpPr>
        <p:spPr/>
        <p:txBody>
          <a:bodyPr/>
          <a:lstStyle/>
          <a:p>
            <a:fld id="{3D411A0B-E682-4146-83CB-415E13A11216}" type="slidenum">
              <a:rPr lang="en-US" smtClean="0"/>
              <a:t>7</a:t>
            </a:fld>
            <a:endParaRPr lang="en-US"/>
          </a:p>
        </p:txBody>
      </p:sp>
    </p:spTree>
    <p:extLst>
      <p:ext uri="{BB962C8B-B14F-4D97-AF65-F5344CB8AC3E}">
        <p14:creationId xmlns:p14="http://schemas.microsoft.com/office/powerpoint/2010/main" val="28867716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8322F6-1C60-46CF-968C-BC20E470F443}" type="datetimeFigureOut">
              <a:rPr lang="en-US" smtClean="0"/>
              <a:t>3/3/23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2739879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8322F6-1C60-46CF-968C-BC20E470F443}" type="datetimeFigureOut">
              <a:rPr lang="en-US" smtClean="0"/>
              <a:t>3/3/23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3236515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8322F6-1C60-46CF-968C-BC20E470F443}" type="datetimeFigureOut">
              <a:rPr lang="en-US" smtClean="0"/>
              <a:t>3/3/23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3759295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8322F6-1C60-46CF-968C-BC20E470F443}" type="datetimeFigureOut">
              <a:rPr lang="en-US" smtClean="0"/>
              <a:t>3/3/23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5EEB83C2-341F-4C28-A243-1C56DDDA54D3}"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92356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8322F6-1C60-46CF-968C-BC20E470F443}" type="datetimeFigureOut">
              <a:rPr lang="en-US" smtClean="0"/>
              <a:t>3/3/23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14668795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C8322F6-1C60-46CF-968C-BC20E470F443}" type="datetimeFigureOut">
              <a:rPr lang="en-US" smtClean="0"/>
              <a:t>3/3/23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39896087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C8322F6-1C60-46CF-968C-BC20E470F443}" type="datetimeFigureOut">
              <a:rPr lang="en-US" smtClean="0"/>
              <a:t>3/3/23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3051563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8322F6-1C60-46CF-968C-BC20E470F443}" type="datetimeFigureOut">
              <a:rPr lang="en-US" smtClean="0"/>
              <a:t>3/3/23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545345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1C8322F6-1C60-46CF-968C-BC20E470F443}" type="datetimeFigureOut">
              <a:rPr lang="en-US" smtClean="0"/>
              <a:t>3/3/23</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5EEB83C2-341F-4C28-A243-1C56DDDA54D3}" type="slidenum">
              <a:rPr lang="en-US" smtClean="0"/>
              <a:t>‹#›</a:t>
            </a:fld>
            <a:endParaRPr lang="en-US"/>
          </a:p>
        </p:txBody>
      </p:sp>
    </p:spTree>
    <p:extLst>
      <p:ext uri="{BB962C8B-B14F-4D97-AF65-F5344CB8AC3E}">
        <p14:creationId xmlns:p14="http://schemas.microsoft.com/office/powerpoint/2010/main" val="3365291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8322F6-1C60-46CF-968C-BC20E470F443}" type="datetimeFigureOut">
              <a:rPr lang="en-US" smtClean="0"/>
              <a:t>3/3/23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3708913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8322F6-1C60-46CF-968C-BC20E470F443}" type="datetimeFigureOut">
              <a:rPr lang="en-US" smtClean="0"/>
              <a:t>3/3/23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321875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8322F6-1C60-46CF-968C-BC20E470F443}" type="datetimeFigureOut">
              <a:rPr lang="en-US" smtClean="0"/>
              <a:t>3/3/23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2221072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8322F6-1C60-46CF-968C-BC20E470F443}" type="datetimeFigureOut">
              <a:rPr lang="en-US" smtClean="0"/>
              <a:t>3/3/23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1132630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8322F6-1C60-46CF-968C-BC20E470F443}" type="datetimeFigureOut">
              <a:rPr lang="en-US" smtClean="0"/>
              <a:t>3/3/23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1296192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1C8322F6-1C60-46CF-968C-BC20E470F443}" type="datetimeFigureOut">
              <a:rPr lang="en-US" smtClean="0"/>
              <a:t>3/3/23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832410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8322F6-1C60-46CF-968C-BC20E470F443}" type="datetimeFigureOut">
              <a:rPr lang="en-US" smtClean="0"/>
              <a:t>3/3/23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262440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8322F6-1C60-46CF-968C-BC20E470F443}" type="datetimeFigureOut">
              <a:rPr lang="en-US" smtClean="0"/>
              <a:t>3/3/23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3700878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C8322F6-1C60-46CF-968C-BC20E470F443}" type="datetimeFigureOut">
              <a:rPr lang="en-US" smtClean="0"/>
              <a:t>3/3/23</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5EEB83C2-341F-4C28-A243-1C56DDDA54D3}" type="slidenum">
              <a:rPr lang="en-US" smtClean="0"/>
              <a:t>‹#›</a:t>
            </a:fld>
            <a:endParaRPr lang="en-US"/>
          </a:p>
        </p:txBody>
      </p:sp>
    </p:spTree>
    <p:extLst>
      <p:ext uri="{BB962C8B-B14F-4D97-AF65-F5344CB8AC3E}">
        <p14:creationId xmlns:p14="http://schemas.microsoft.com/office/powerpoint/2010/main" val="3164754172"/>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1.xml"/><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9.jpe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4.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5.xm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slideLayout" Target="../slideLayouts/slideLayout2.xml"/><Relationship Id="rId7" Type="http://schemas.openxmlformats.org/officeDocument/2006/relationships/image" Target="../media/image17.jpe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notesSlide" Target="../notesSlides/notesSlide6.xm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fivethirtyeight/data/tree/master/airline-safety" TargetMode="External"/><Relationship Id="rId2" Type="http://schemas.openxmlformats.org/officeDocument/2006/relationships/hyperlink" Target="https://www.airlines.org/impact/" TargetMode="External"/><Relationship Id="rId1" Type="http://schemas.openxmlformats.org/officeDocument/2006/relationships/slideLayout" Target="../slideLayouts/slideLayout2.xml"/><Relationship Id="rId6" Type="http://schemas.openxmlformats.org/officeDocument/2006/relationships/hyperlink" Target="https://www.dailymail.co.uk/sciencetech/article-11718755/Seat-seat-scientists-reveal-risk-dying-airplane-crashes.html" TargetMode="External"/><Relationship Id="rId5" Type="http://schemas.openxmlformats.org/officeDocument/2006/relationships/hyperlink" Target="https://www.nhtsa.gov/press-releases/early-estimate-2021-traffic-fatalities" TargetMode="External"/><Relationship Id="rId4" Type="http://schemas.openxmlformats.org/officeDocument/2006/relationships/hyperlink" Target="https://injuryfacts.nsc.org/home-and-community/safety-topics/deaths-by-transportation-mo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pic>
        <p:nvPicPr>
          <p:cNvPr id="17" name="Picture 3">
            <a:extLst>
              <a:ext uri="{FF2B5EF4-FFF2-40B4-BE49-F238E27FC236}">
                <a16:creationId xmlns:a16="http://schemas.microsoft.com/office/drawing/2014/main" id="{3B69C153-EE7C-6B0B-F80F-CE97EFFCAD46}"/>
              </a:ext>
            </a:extLst>
          </p:cNvPr>
          <p:cNvPicPr>
            <a:picLocks noChangeAspect="1"/>
          </p:cNvPicPr>
          <p:nvPr/>
        </p:nvPicPr>
        <p:blipFill rotWithShape="1">
          <a:blip r:embed="rId5"/>
          <a:srcRect t="9091" r="19192"/>
          <a:stretch/>
        </p:blipFill>
        <p:spPr>
          <a:xfrm>
            <a:off x="-3176" y="10"/>
            <a:ext cx="12192000" cy="6857991"/>
          </a:xfrm>
          <a:prstGeom prst="rect">
            <a:avLst/>
          </a:prstGeom>
        </p:spPr>
      </p:pic>
      <p:sp>
        <p:nvSpPr>
          <p:cNvPr id="22" name="Rectangle 21">
            <a:extLst>
              <a:ext uri="{FF2B5EF4-FFF2-40B4-BE49-F238E27FC236}">
                <a16:creationId xmlns:a16="http://schemas.microsoft.com/office/drawing/2014/main" id="{8C8D824E-2FE2-436D-BA86-C0386D8FA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5BD872A-D95C-5E96-C42D-B4DCC396F39B}"/>
              </a:ext>
            </a:extLst>
          </p:cNvPr>
          <p:cNvSpPr>
            <a:spLocks noGrp="1"/>
          </p:cNvSpPr>
          <p:nvPr>
            <p:ph type="ctrTitle"/>
          </p:nvPr>
        </p:nvSpPr>
        <p:spPr>
          <a:xfrm>
            <a:off x="680322" y="4725352"/>
            <a:ext cx="8133478" cy="616949"/>
          </a:xfrm>
        </p:spPr>
        <p:txBody>
          <a:bodyPr>
            <a:noAutofit/>
          </a:bodyPr>
          <a:lstStyle/>
          <a:p>
            <a:r>
              <a:rPr lang="en-US" sz="3600" dirty="0"/>
              <a:t>Delta Air Lines Safety Performance</a:t>
            </a:r>
          </a:p>
        </p:txBody>
      </p:sp>
      <p:sp>
        <p:nvSpPr>
          <p:cNvPr id="3" name="Subtitle 2">
            <a:extLst>
              <a:ext uri="{FF2B5EF4-FFF2-40B4-BE49-F238E27FC236}">
                <a16:creationId xmlns:a16="http://schemas.microsoft.com/office/drawing/2014/main" id="{EF039822-8CA4-4376-F567-F7CDD7A88BFE}"/>
              </a:ext>
            </a:extLst>
          </p:cNvPr>
          <p:cNvSpPr>
            <a:spLocks noGrp="1"/>
          </p:cNvSpPr>
          <p:nvPr>
            <p:ph type="subTitle" idx="1"/>
          </p:nvPr>
        </p:nvSpPr>
        <p:spPr>
          <a:xfrm>
            <a:off x="680322" y="5342302"/>
            <a:ext cx="8133478" cy="406566"/>
          </a:xfrm>
        </p:spPr>
        <p:txBody>
          <a:bodyPr>
            <a:normAutofit/>
          </a:bodyPr>
          <a:lstStyle/>
          <a:p>
            <a:r>
              <a:rPr lang="en-US" sz="1800" dirty="0"/>
              <a:t>By: </a:t>
            </a:r>
            <a:r>
              <a:rPr lang="en-US" sz="1800" dirty="0" err="1"/>
              <a:t>Mithil</a:t>
            </a:r>
            <a:r>
              <a:rPr lang="en-US" sz="1800" dirty="0"/>
              <a:t> Patel</a:t>
            </a:r>
          </a:p>
        </p:txBody>
      </p:sp>
      <p:sp>
        <p:nvSpPr>
          <p:cNvPr id="24" name="Rectangle 23">
            <a:extLst>
              <a:ext uri="{FF2B5EF4-FFF2-40B4-BE49-F238E27FC236}">
                <a16:creationId xmlns:a16="http://schemas.microsoft.com/office/drawing/2014/main" id="{D4E62E99-E55A-4404-B79D-9C8CC8523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6F2B71E6-6516-4BB6-B895-35E8F2892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BB39608-D59B-4A40-BD24-A3B510F02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Delta Air Lines Logo - Symbol Delta Airlines Logo, HD Png Download ,  Transparent Png Image - PNGitem">
            <a:extLst>
              <a:ext uri="{FF2B5EF4-FFF2-40B4-BE49-F238E27FC236}">
                <a16:creationId xmlns:a16="http://schemas.microsoft.com/office/drawing/2014/main" id="{9E7E6EFD-A1C4-2C5B-3C45-09B9E38AD0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7146" y="4785218"/>
            <a:ext cx="707269" cy="497216"/>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hlinkClick r:id="" action="ppaction://media"/>
            <a:extLst>
              <a:ext uri="{FF2B5EF4-FFF2-40B4-BE49-F238E27FC236}">
                <a16:creationId xmlns:a16="http://schemas.microsoft.com/office/drawing/2014/main" id="{D9B4BC5A-9250-342B-1934-E0FAAB8197A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14041035"/>
      </p:ext>
    </p:extLst>
  </p:cSld>
  <p:clrMapOvr>
    <a:masterClrMapping/>
  </p:clrMapOvr>
  <mc:AlternateContent xmlns:mc="http://schemas.openxmlformats.org/markup-compatibility/2006">
    <mc:Choice xmlns:p14="http://schemas.microsoft.com/office/powerpoint/2010/main" Requires="p14">
      <p:transition spd="slow" p14:dur="2000" advTm="21002"/>
    </mc:Choice>
    <mc:Fallback>
      <p:transition spd="slow" advTm="21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grpSp>
        <p:nvGrpSpPr>
          <p:cNvPr id="2108" name="Group 2107">
            <a:extLst>
              <a:ext uri="{FF2B5EF4-FFF2-40B4-BE49-F238E27FC236}">
                <a16:creationId xmlns:a16="http://schemas.microsoft.com/office/drawing/2014/main" id="{D252EB36-EB2C-4AFE-B09B-0DF8AC871E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109" name="Rectangle 2108">
              <a:extLst>
                <a:ext uri="{FF2B5EF4-FFF2-40B4-BE49-F238E27FC236}">
                  <a16:creationId xmlns:a16="http://schemas.microsoft.com/office/drawing/2014/main" id="{7CE68524-856D-453B-9349-8E8CBC8BFC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10" name="Picture 2109">
              <a:extLst>
                <a:ext uri="{FF2B5EF4-FFF2-40B4-BE49-F238E27FC236}">
                  <a16:creationId xmlns:a16="http://schemas.microsoft.com/office/drawing/2014/main" id="{899688E6-8880-4976-A59B-AB148C7C998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2050" name="Picture 2" descr="Delta spotlights sustainable heights on recent flight | Delta News Hub">
            <a:extLst>
              <a:ext uri="{FF2B5EF4-FFF2-40B4-BE49-F238E27FC236}">
                <a16:creationId xmlns:a16="http://schemas.microsoft.com/office/drawing/2014/main" id="{8C22EBC7-3320-B61A-A513-D5DB985098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474" r="28416" b="-1"/>
          <a:stretch/>
        </p:blipFill>
        <p:spPr bwMode="auto">
          <a:xfrm>
            <a:off x="4636008" y="10"/>
            <a:ext cx="7552815" cy="6856310"/>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2112" name="Rectangle 2111">
            <a:extLst>
              <a:ext uri="{FF2B5EF4-FFF2-40B4-BE49-F238E27FC236}">
                <a16:creationId xmlns:a16="http://schemas.microsoft.com/office/drawing/2014/main" id="{B8D0330D-F534-4131-9807-B71B9EF12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4414E3C-D04D-40E5-7AAF-E4799140B93E}"/>
              </a:ext>
            </a:extLst>
          </p:cNvPr>
          <p:cNvSpPr>
            <a:spLocks noGrp="1"/>
          </p:cNvSpPr>
          <p:nvPr>
            <p:ph type="title"/>
          </p:nvPr>
        </p:nvSpPr>
        <p:spPr>
          <a:xfrm>
            <a:off x="680322" y="753228"/>
            <a:ext cx="3679028" cy="1080938"/>
          </a:xfrm>
        </p:spPr>
        <p:txBody>
          <a:bodyPr>
            <a:normAutofit/>
          </a:bodyPr>
          <a:lstStyle/>
          <a:p>
            <a:r>
              <a:rPr lang="en-US" sz="3200"/>
              <a:t>Problem Statement</a:t>
            </a:r>
          </a:p>
        </p:txBody>
      </p:sp>
      <p:pic>
        <p:nvPicPr>
          <p:cNvPr id="2114" name="Picture 2113">
            <a:extLst>
              <a:ext uri="{FF2B5EF4-FFF2-40B4-BE49-F238E27FC236}">
                <a16:creationId xmlns:a16="http://schemas.microsoft.com/office/drawing/2014/main" id="{18B7ED37-7ABB-42DD-AB26-3F9028261B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2054" name="Content Placeholder 2053">
            <a:extLst>
              <a:ext uri="{FF2B5EF4-FFF2-40B4-BE49-F238E27FC236}">
                <a16:creationId xmlns:a16="http://schemas.microsoft.com/office/drawing/2014/main" id="{348DF1BA-41F7-DCED-DCAA-D4CC9FE4BE94}"/>
              </a:ext>
            </a:extLst>
          </p:cNvPr>
          <p:cNvSpPr>
            <a:spLocks noGrp="1"/>
          </p:cNvSpPr>
          <p:nvPr>
            <p:ph idx="1"/>
          </p:nvPr>
        </p:nvSpPr>
        <p:spPr>
          <a:xfrm>
            <a:off x="680322" y="2336874"/>
            <a:ext cx="3581635" cy="2073762"/>
          </a:xfrm>
        </p:spPr>
        <p:txBody>
          <a:bodyPr>
            <a:normAutofit/>
          </a:bodyPr>
          <a:lstStyle/>
          <a:p>
            <a:r>
              <a:rPr lang="en-US" sz="1600" dirty="0"/>
              <a:t>News and Media outlet’s attack on Airlines</a:t>
            </a:r>
          </a:p>
          <a:p>
            <a:r>
              <a:rPr lang="en-US" sz="1600" dirty="0"/>
              <a:t>Delta’s efforts to address false allegations.</a:t>
            </a:r>
          </a:p>
          <a:p>
            <a:pPr marL="0" indent="0">
              <a:buNone/>
            </a:pPr>
            <a:endParaRPr lang="en-US" sz="1600" dirty="0"/>
          </a:p>
        </p:txBody>
      </p:sp>
      <p:pic>
        <p:nvPicPr>
          <p:cNvPr id="8" name="Audio 7">
            <a:hlinkClick r:id="" action="ppaction://media"/>
            <a:extLst>
              <a:ext uri="{FF2B5EF4-FFF2-40B4-BE49-F238E27FC236}">
                <a16:creationId xmlns:a16="http://schemas.microsoft.com/office/drawing/2014/main" id="{49D1A9B2-E99B-17E2-F775-F4D053B8A0D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47519871"/>
      </p:ext>
    </p:extLst>
  </p:cSld>
  <p:clrMapOvr>
    <a:masterClrMapping/>
  </p:clrMapOvr>
  <mc:AlternateContent xmlns:mc="http://schemas.openxmlformats.org/markup-compatibility/2006">
    <mc:Choice xmlns:p14="http://schemas.microsoft.com/office/powerpoint/2010/main" Requires="p14">
      <p:transition spd="slow" p14:dur="2000" advTm="28264"/>
    </mc:Choice>
    <mc:Fallback>
      <p:transition spd="slow" advTm="28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31" name="Rectangle 30">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8154807-9B18-75A1-0467-80D3455BAB3F}"/>
              </a:ext>
            </a:extLst>
          </p:cNvPr>
          <p:cNvSpPr>
            <a:spLocks noGrp="1"/>
          </p:cNvSpPr>
          <p:nvPr>
            <p:ph type="title"/>
          </p:nvPr>
        </p:nvSpPr>
        <p:spPr>
          <a:xfrm>
            <a:off x="680321" y="753228"/>
            <a:ext cx="4136123" cy="1080938"/>
          </a:xfrm>
        </p:spPr>
        <p:txBody>
          <a:bodyPr>
            <a:normAutofit/>
          </a:bodyPr>
          <a:lstStyle/>
          <a:p>
            <a:r>
              <a:rPr lang="en-US" sz="2400"/>
              <a:t>Airplane Fatality Rate</a:t>
            </a:r>
            <a:endParaRPr lang="en-US" sz="2400" dirty="0"/>
          </a:p>
        </p:txBody>
      </p:sp>
      <p:pic>
        <p:nvPicPr>
          <p:cNvPr id="35" name="Picture 34">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24" name="Content Placeholder 23">
            <a:extLst>
              <a:ext uri="{FF2B5EF4-FFF2-40B4-BE49-F238E27FC236}">
                <a16:creationId xmlns:a16="http://schemas.microsoft.com/office/drawing/2014/main" id="{CA95D80F-353A-6F6F-9F5B-DCEFFBC4772A}"/>
              </a:ext>
            </a:extLst>
          </p:cNvPr>
          <p:cNvSpPr>
            <a:spLocks noGrp="1"/>
          </p:cNvSpPr>
          <p:nvPr>
            <p:ph idx="1"/>
          </p:nvPr>
        </p:nvSpPr>
        <p:spPr>
          <a:xfrm>
            <a:off x="228601" y="2336873"/>
            <a:ext cx="4108010" cy="2463727"/>
          </a:xfrm>
        </p:spPr>
        <p:txBody>
          <a:bodyPr>
            <a:normAutofit/>
          </a:bodyPr>
          <a:lstStyle/>
          <a:p>
            <a:r>
              <a:rPr lang="en-US" sz="1800" dirty="0"/>
              <a:t>The fatality rate is in a downward trend in last 70 years.</a:t>
            </a:r>
          </a:p>
          <a:p>
            <a:r>
              <a:rPr lang="en-US" sz="1800" dirty="0"/>
              <a:t>The yearly average decreases from 2000 (1975 – 1999) to 550 (2000 – 2020) </a:t>
            </a:r>
          </a:p>
          <a:p>
            <a:r>
              <a:rPr lang="en-US" sz="1800" dirty="0"/>
              <a:t>1 in 11 million chance</a:t>
            </a:r>
          </a:p>
        </p:txBody>
      </p:sp>
      <p:pic>
        <p:nvPicPr>
          <p:cNvPr id="4" name="Content Placeholder 3" descr="Chart, line chart&#10;&#10;Description automatically generated">
            <a:extLst>
              <a:ext uri="{FF2B5EF4-FFF2-40B4-BE49-F238E27FC236}">
                <a16:creationId xmlns:a16="http://schemas.microsoft.com/office/drawing/2014/main" id="{C5B5C27D-DEAC-C857-9E48-04892177E4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6090" y="1595178"/>
            <a:ext cx="6269479" cy="3667644"/>
          </a:xfrm>
          <a:prstGeom prst="rect">
            <a:avLst/>
          </a:prstGeom>
          <a:ln>
            <a:noFill/>
          </a:ln>
          <a:effectLst>
            <a:outerShdw blurRad="76200" dist="63500" dir="5040000" algn="tl" rotWithShape="0">
              <a:srgbClr val="000000">
                <a:alpha val="41000"/>
              </a:srgbClr>
            </a:outerShdw>
          </a:effectLst>
        </p:spPr>
      </p:pic>
      <p:pic>
        <p:nvPicPr>
          <p:cNvPr id="28" name="Audio 27">
            <a:hlinkClick r:id="" action="ppaction://media"/>
            <a:extLst>
              <a:ext uri="{FF2B5EF4-FFF2-40B4-BE49-F238E27FC236}">
                <a16:creationId xmlns:a16="http://schemas.microsoft.com/office/drawing/2014/main" id="{DBA96597-3104-30D9-41FD-A93F00394E4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93359717"/>
      </p:ext>
    </p:extLst>
  </p:cSld>
  <p:clrMapOvr>
    <a:masterClrMapping/>
  </p:clrMapOvr>
  <mc:AlternateContent xmlns:mc="http://schemas.openxmlformats.org/markup-compatibility/2006">
    <mc:Choice xmlns:p14="http://schemas.microsoft.com/office/powerpoint/2010/main" Requires="p14">
      <p:transition spd="slow" p14:dur="2000" advTm="27083"/>
    </mc:Choice>
    <mc:Fallback>
      <p:transition spd="slow" advTm="27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A00FF9E7-8E46-4DC0-93DA-60BE0E460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49" name="Rectangle 48">
              <a:extLst>
                <a:ext uri="{FF2B5EF4-FFF2-40B4-BE49-F238E27FC236}">
                  <a16:creationId xmlns:a16="http://schemas.microsoft.com/office/drawing/2014/main" id="{956701A1-F27E-4182-9578-B57ACF9D3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CBC19C67-025A-4A22-BDB0-4CE8FD806F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52" name="Rectangle 51">
            <a:extLst>
              <a:ext uri="{FF2B5EF4-FFF2-40B4-BE49-F238E27FC236}">
                <a16:creationId xmlns:a16="http://schemas.microsoft.com/office/drawing/2014/main" id="{CD913264-54ED-4FC1-AD22-DAD435060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053E970-11A4-49C0-90A9-2CED1E847DB3}"/>
              </a:ext>
            </a:extLst>
          </p:cNvPr>
          <p:cNvSpPr>
            <a:spLocks noGrp="1"/>
          </p:cNvSpPr>
          <p:nvPr>
            <p:ph type="title"/>
          </p:nvPr>
        </p:nvSpPr>
        <p:spPr>
          <a:xfrm>
            <a:off x="680321" y="753228"/>
            <a:ext cx="5632247" cy="1080938"/>
          </a:xfrm>
        </p:spPr>
        <p:txBody>
          <a:bodyPr>
            <a:normAutofit/>
          </a:bodyPr>
          <a:lstStyle/>
          <a:p>
            <a:r>
              <a:rPr lang="en-US"/>
              <a:t>Delta Air Lines Compared to others</a:t>
            </a:r>
            <a:endParaRPr lang="en-US" dirty="0"/>
          </a:p>
        </p:txBody>
      </p:sp>
      <p:pic>
        <p:nvPicPr>
          <p:cNvPr id="54" name="Picture 53">
            <a:extLst>
              <a:ext uri="{FF2B5EF4-FFF2-40B4-BE49-F238E27FC236}">
                <a16:creationId xmlns:a16="http://schemas.microsoft.com/office/drawing/2014/main" id="{8E6B0E65-BA50-47AD-B2B4-9FEB58F4B7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32" name="Content Placeholder 31">
            <a:extLst>
              <a:ext uri="{FF2B5EF4-FFF2-40B4-BE49-F238E27FC236}">
                <a16:creationId xmlns:a16="http://schemas.microsoft.com/office/drawing/2014/main" id="{C4A0E3A1-A1D2-2532-7FAF-2B85645DC63B}"/>
              </a:ext>
            </a:extLst>
          </p:cNvPr>
          <p:cNvSpPr>
            <a:spLocks noGrp="1"/>
          </p:cNvSpPr>
          <p:nvPr>
            <p:ph idx="1"/>
          </p:nvPr>
        </p:nvSpPr>
        <p:spPr>
          <a:xfrm>
            <a:off x="680322" y="2336873"/>
            <a:ext cx="5632246" cy="3599316"/>
          </a:xfrm>
        </p:spPr>
        <p:txBody>
          <a:bodyPr>
            <a:normAutofit/>
          </a:bodyPr>
          <a:lstStyle/>
          <a:p>
            <a:r>
              <a:rPr lang="en-US" sz="2000" dirty="0"/>
              <a:t>Ranked 2</a:t>
            </a:r>
            <a:r>
              <a:rPr lang="en-US" sz="2000" baseline="30000" dirty="0"/>
              <a:t>nd</a:t>
            </a:r>
            <a:r>
              <a:rPr lang="en-US" sz="2000" dirty="0"/>
              <a:t> for the most distance traveled per week </a:t>
            </a:r>
          </a:p>
          <a:p>
            <a:r>
              <a:rPr lang="en-US" sz="2000" dirty="0"/>
              <a:t>Delta Air Lines ranked 16</a:t>
            </a:r>
            <a:r>
              <a:rPr lang="en-US" sz="2000" baseline="30000" dirty="0"/>
              <a:t>th</a:t>
            </a:r>
            <a:r>
              <a:rPr lang="en-US" sz="2000" dirty="0"/>
              <a:t> amongst the airlines with most fatality</a:t>
            </a:r>
          </a:p>
        </p:txBody>
      </p:sp>
      <p:pic>
        <p:nvPicPr>
          <p:cNvPr id="19" name="Picture 18" descr="Chart, bar chart&#10;&#10;Description automatically generated">
            <a:extLst>
              <a:ext uri="{FF2B5EF4-FFF2-40B4-BE49-F238E27FC236}">
                <a16:creationId xmlns:a16="http://schemas.microsoft.com/office/drawing/2014/main" id="{8C2022A3-0E46-3007-231B-F3EEF4F62CD8}"/>
              </a:ext>
            </a:extLst>
          </p:cNvPr>
          <p:cNvPicPr>
            <a:picLocks noChangeAspect="1"/>
          </p:cNvPicPr>
          <p:nvPr/>
        </p:nvPicPr>
        <p:blipFill rotWithShape="1">
          <a:blip r:embed="rId7"/>
          <a:srcRect r="4" b="15371"/>
          <a:stretch/>
        </p:blipFill>
        <p:spPr>
          <a:xfrm>
            <a:off x="6984387" y="484632"/>
            <a:ext cx="4719805" cy="2836084"/>
          </a:xfrm>
          <a:prstGeom prst="rect">
            <a:avLst/>
          </a:prstGeom>
          <a:ln>
            <a:noFill/>
          </a:ln>
          <a:effectLst>
            <a:outerShdw blurRad="76200" dist="63500" dir="5040000" algn="tl" rotWithShape="0">
              <a:srgbClr val="000000">
                <a:alpha val="41000"/>
              </a:srgbClr>
            </a:outerShdw>
          </a:effectLst>
        </p:spPr>
      </p:pic>
      <p:pic>
        <p:nvPicPr>
          <p:cNvPr id="25" name="Picture 24" descr="Chart, pie chart&#10;&#10;Description automatically generated">
            <a:extLst>
              <a:ext uri="{FF2B5EF4-FFF2-40B4-BE49-F238E27FC236}">
                <a16:creationId xmlns:a16="http://schemas.microsoft.com/office/drawing/2014/main" id="{F3B88393-85EE-0A84-004B-2A7DDA0C05DD}"/>
              </a:ext>
            </a:extLst>
          </p:cNvPr>
          <p:cNvPicPr>
            <a:picLocks noChangeAspect="1"/>
          </p:cNvPicPr>
          <p:nvPr/>
        </p:nvPicPr>
        <p:blipFill rotWithShape="1">
          <a:blip r:embed="rId8"/>
          <a:srcRect t="18375" r="4" b="11383"/>
          <a:stretch/>
        </p:blipFill>
        <p:spPr>
          <a:xfrm>
            <a:off x="6984386" y="3632401"/>
            <a:ext cx="4719237" cy="2743200"/>
          </a:xfrm>
          <a:prstGeom prst="rect">
            <a:avLst/>
          </a:prstGeom>
          <a:noFill/>
          <a:ln>
            <a:noFill/>
          </a:ln>
          <a:effectLst>
            <a:outerShdw blurRad="76200" dist="63500" dir="5040000" algn="tl" rotWithShape="0">
              <a:srgbClr val="000000">
                <a:alpha val="41000"/>
              </a:srgbClr>
            </a:outerShdw>
          </a:effectLst>
        </p:spPr>
      </p:pic>
      <p:pic>
        <p:nvPicPr>
          <p:cNvPr id="57" name="Audio 56">
            <a:hlinkClick r:id="" action="ppaction://media"/>
            <a:extLst>
              <a:ext uri="{FF2B5EF4-FFF2-40B4-BE49-F238E27FC236}">
                <a16:creationId xmlns:a16="http://schemas.microsoft.com/office/drawing/2014/main" id="{DC9DEAD7-832B-AF07-3940-F1AF3820E19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12034421"/>
      </p:ext>
    </p:extLst>
  </p:cSld>
  <p:clrMapOvr>
    <a:masterClrMapping/>
  </p:clrMapOvr>
  <mc:AlternateContent xmlns:mc="http://schemas.openxmlformats.org/markup-compatibility/2006">
    <mc:Choice xmlns:p14="http://schemas.microsoft.com/office/powerpoint/2010/main" Requires="p14">
      <p:transition spd="slow" p14:dur="2000" advTm="23324"/>
    </mc:Choice>
    <mc:Fallback>
      <p:transition spd="slow" advTm="23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7765757F-11B2-4B46-A7DB-35AE5DE836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84" name="Rectangle 83">
              <a:extLst>
                <a:ext uri="{FF2B5EF4-FFF2-40B4-BE49-F238E27FC236}">
                  <a16:creationId xmlns:a16="http://schemas.microsoft.com/office/drawing/2014/main" id="{1461D6A8-8DB5-4F2B-BB76-482DE74ED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a:extLst>
                <a:ext uri="{FF2B5EF4-FFF2-40B4-BE49-F238E27FC236}">
                  <a16:creationId xmlns:a16="http://schemas.microsoft.com/office/drawing/2014/main" id="{E453312A-CCFE-4882-B1B8-36D80B69CB3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87" name="Rectangle 86">
            <a:extLst>
              <a:ext uri="{FF2B5EF4-FFF2-40B4-BE49-F238E27FC236}">
                <a16:creationId xmlns:a16="http://schemas.microsoft.com/office/drawing/2014/main" id="{42F4BC0E-FC44-4F8D-A286-772EC2E1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002377"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DA5ABE-53F3-AD8D-E2CA-89CC7B08FBAA}"/>
              </a:ext>
            </a:extLst>
          </p:cNvPr>
          <p:cNvSpPr>
            <a:spLocks noGrp="1"/>
          </p:cNvSpPr>
          <p:nvPr>
            <p:ph type="title"/>
          </p:nvPr>
        </p:nvSpPr>
        <p:spPr>
          <a:xfrm>
            <a:off x="680322" y="753228"/>
            <a:ext cx="6106978" cy="1080938"/>
          </a:xfrm>
        </p:spPr>
        <p:txBody>
          <a:bodyPr>
            <a:normAutofit/>
          </a:bodyPr>
          <a:lstStyle/>
          <a:p>
            <a:r>
              <a:rPr lang="en-US" dirty="0"/>
              <a:t>What about Other Types of Transportations?</a:t>
            </a:r>
          </a:p>
        </p:txBody>
      </p:sp>
      <p:pic>
        <p:nvPicPr>
          <p:cNvPr id="89" name="Picture 88">
            <a:extLst>
              <a:ext uri="{FF2B5EF4-FFF2-40B4-BE49-F238E27FC236}">
                <a16:creationId xmlns:a16="http://schemas.microsoft.com/office/drawing/2014/main" id="{17BC5674-71CE-4D27-A8CE-35F18664DC3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 y="1970240"/>
            <a:ext cx="7040880" cy="202738"/>
          </a:xfrm>
          <a:prstGeom prst="rect">
            <a:avLst/>
          </a:prstGeom>
        </p:spPr>
      </p:pic>
      <p:sp>
        <p:nvSpPr>
          <p:cNvPr id="30" name="Content Placeholder 12">
            <a:extLst>
              <a:ext uri="{FF2B5EF4-FFF2-40B4-BE49-F238E27FC236}">
                <a16:creationId xmlns:a16="http://schemas.microsoft.com/office/drawing/2014/main" id="{1A076A55-9A44-0EE1-747D-523F34A6CFBB}"/>
              </a:ext>
            </a:extLst>
          </p:cNvPr>
          <p:cNvSpPr>
            <a:spLocks noGrp="1"/>
          </p:cNvSpPr>
          <p:nvPr>
            <p:ph idx="1"/>
          </p:nvPr>
        </p:nvSpPr>
        <p:spPr>
          <a:xfrm>
            <a:off x="680321" y="2336872"/>
            <a:ext cx="6106979" cy="3767899"/>
          </a:xfrm>
        </p:spPr>
        <p:txBody>
          <a:bodyPr>
            <a:normAutofit/>
          </a:bodyPr>
          <a:lstStyle/>
          <a:p>
            <a:r>
              <a:rPr lang="en-US" sz="1800" dirty="0"/>
              <a:t>Death per 100 million passenger miles across other transportations in 2020:</a:t>
            </a:r>
          </a:p>
          <a:p>
            <a:pPr lvl="1"/>
            <a:r>
              <a:rPr lang="en-US" sz="1800" dirty="0"/>
              <a:t>Cars: 0.5600</a:t>
            </a:r>
          </a:p>
          <a:p>
            <a:pPr lvl="1"/>
            <a:r>
              <a:rPr lang="en-US" sz="1800" dirty="0"/>
              <a:t>Buses: 0.0300</a:t>
            </a:r>
          </a:p>
          <a:p>
            <a:pPr lvl="1"/>
            <a:r>
              <a:rPr lang="en-US" sz="1800" dirty="0"/>
              <a:t>Railroads: 0.0200</a:t>
            </a:r>
          </a:p>
          <a:p>
            <a:pPr lvl="1"/>
            <a:r>
              <a:rPr lang="en-US" sz="1800" dirty="0"/>
              <a:t>Airplanes: 0.0020</a:t>
            </a:r>
          </a:p>
          <a:p>
            <a:r>
              <a:rPr lang="en-US" sz="1800" dirty="0"/>
              <a:t>Motor vehicle and airplane fatalities bar chart highlights the danger of using motor vehicles as a means of transportation.</a:t>
            </a:r>
          </a:p>
          <a:p>
            <a:r>
              <a:rPr lang="en-US" sz="1800" dirty="0"/>
              <a:t>On average: 102 car death daily compared to 1 airplane death </a:t>
            </a:r>
          </a:p>
        </p:txBody>
      </p:sp>
      <p:sp>
        <p:nvSpPr>
          <p:cNvPr id="91" name="Rectangle 90">
            <a:extLst>
              <a:ext uri="{FF2B5EF4-FFF2-40B4-BE49-F238E27FC236}">
                <a16:creationId xmlns:a16="http://schemas.microsoft.com/office/drawing/2014/main" id="{48FD054B-BEE8-4416-8DD7-DB8E6AF1B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20109" y="4150596"/>
            <a:ext cx="1038557" cy="223180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bar chart, histogram&#10;&#10;Description automatically generated">
            <a:extLst>
              <a:ext uri="{FF2B5EF4-FFF2-40B4-BE49-F238E27FC236}">
                <a16:creationId xmlns:a16="http://schemas.microsoft.com/office/drawing/2014/main" id="{F85E942F-8A77-A6FD-5974-9F19BED80B40}"/>
              </a:ext>
            </a:extLst>
          </p:cNvPr>
          <p:cNvPicPr>
            <a:picLocks noChangeAspect="1"/>
          </p:cNvPicPr>
          <p:nvPr/>
        </p:nvPicPr>
        <p:blipFill rotWithShape="1">
          <a:blip r:embed="rId7"/>
          <a:srcRect l="702" r="15236" b="4"/>
          <a:stretch/>
        </p:blipFill>
        <p:spPr>
          <a:xfrm>
            <a:off x="8523258" y="4150596"/>
            <a:ext cx="3291514" cy="2231808"/>
          </a:xfrm>
          <a:prstGeom prst="rect">
            <a:avLst/>
          </a:prstGeom>
        </p:spPr>
      </p:pic>
      <p:pic>
        <p:nvPicPr>
          <p:cNvPr id="14" name="Picture 13" descr="Chart, bar chart&#10;&#10;Description automatically generated">
            <a:extLst>
              <a:ext uri="{FF2B5EF4-FFF2-40B4-BE49-F238E27FC236}">
                <a16:creationId xmlns:a16="http://schemas.microsoft.com/office/drawing/2014/main" id="{6818120B-DA27-CCDD-E428-173A61F0B86D}"/>
              </a:ext>
            </a:extLst>
          </p:cNvPr>
          <p:cNvPicPr>
            <a:picLocks noChangeAspect="1"/>
          </p:cNvPicPr>
          <p:nvPr/>
        </p:nvPicPr>
        <p:blipFill>
          <a:blip r:embed="rId8"/>
          <a:stretch>
            <a:fillRect/>
          </a:stretch>
        </p:blipFill>
        <p:spPr>
          <a:xfrm>
            <a:off x="7320108" y="753228"/>
            <a:ext cx="4540399" cy="3290071"/>
          </a:xfrm>
          <a:prstGeom prst="rect">
            <a:avLst/>
          </a:prstGeom>
        </p:spPr>
      </p:pic>
      <p:pic>
        <p:nvPicPr>
          <p:cNvPr id="50" name="Audio 49">
            <a:hlinkClick r:id="" action="ppaction://media"/>
            <a:extLst>
              <a:ext uri="{FF2B5EF4-FFF2-40B4-BE49-F238E27FC236}">
                <a16:creationId xmlns:a16="http://schemas.microsoft.com/office/drawing/2014/main" id="{6D50CC8A-E749-1526-E599-62C663497D9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182618"/>
      </p:ext>
    </p:extLst>
  </p:cSld>
  <p:clrMapOvr>
    <a:masterClrMapping/>
  </p:clrMapOvr>
  <mc:AlternateContent xmlns:mc="http://schemas.openxmlformats.org/markup-compatibility/2006">
    <mc:Choice xmlns:p14="http://schemas.microsoft.com/office/powerpoint/2010/main" Requires="p14">
      <p:transition spd="slow" p14:dur="2000" advTm="35700"/>
    </mc:Choice>
    <mc:Fallback>
      <p:transition spd="slow" advTm="35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1C2C-FD42-9448-87D2-FDBF2A00933C}"/>
              </a:ext>
            </a:extLst>
          </p:cNvPr>
          <p:cNvSpPr>
            <a:spLocks noGrp="1"/>
          </p:cNvSpPr>
          <p:nvPr>
            <p:ph type="title"/>
          </p:nvPr>
        </p:nvSpPr>
        <p:spPr/>
        <p:txBody>
          <a:bodyPr/>
          <a:lstStyle/>
          <a:p>
            <a:r>
              <a:rPr lang="en-US" dirty="0"/>
              <a:t>Delta’s Approach </a:t>
            </a:r>
          </a:p>
        </p:txBody>
      </p:sp>
      <p:pic>
        <p:nvPicPr>
          <p:cNvPr id="5" name="Content Placeholder 4" descr="Chart, bar chart&#10;&#10;Description automatically generated">
            <a:extLst>
              <a:ext uri="{FF2B5EF4-FFF2-40B4-BE49-F238E27FC236}">
                <a16:creationId xmlns:a16="http://schemas.microsoft.com/office/drawing/2014/main" id="{5DA8ED91-C1DB-4691-0DE2-F11E6C512657}"/>
              </a:ext>
            </a:extLst>
          </p:cNvPr>
          <p:cNvPicPr>
            <a:picLocks noGrp="1" noChangeAspect="1"/>
          </p:cNvPicPr>
          <p:nvPr>
            <p:ph idx="1"/>
          </p:nvPr>
        </p:nvPicPr>
        <p:blipFill>
          <a:blip r:embed="rId5"/>
          <a:stretch>
            <a:fillRect/>
          </a:stretch>
        </p:blipFill>
        <p:spPr>
          <a:xfrm>
            <a:off x="7722969" y="2535841"/>
            <a:ext cx="4109406" cy="3025998"/>
          </a:xfrm>
        </p:spPr>
      </p:pic>
      <p:pic>
        <p:nvPicPr>
          <p:cNvPr id="1026" name="Picture 2" descr="Image result for technology image">
            <a:extLst>
              <a:ext uri="{FF2B5EF4-FFF2-40B4-BE49-F238E27FC236}">
                <a16:creationId xmlns:a16="http://schemas.microsoft.com/office/drawing/2014/main" id="{AF498A91-AB75-7106-4057-93485545CD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2151756"/>
            <a:ext cx="1721223" cy="10809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formation Security Compliance: Which regulations apply?">
            <a:extLst>
              <a:ext uri="{FF2B5EF4-FFF2-40B4-BE49-F238E27FC236}">
                <a16:creationId xmlns:a16="http://schemas.microsoft.com/office/drawing/2014/main" id="{2F35048F-3048-B023-6715-2C3A683AA0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797" y="3550284"/>
            <a:ext cx="1693965" cy="11293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 must-haves for successful team collaboration | Slack">
            <a:extLst>
              <a:ext uri="{FF2B5EF4-FFF2-40B4-BE49-F238E27FC236}">
                <a16:creationId xmlns:a16="http://schemas.microsoft.com/office/drawing/2014/main" id="{F36CE35F-1C43-8776-14A4-514BA74D54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796" y="4997184"/>
            <a:ext cx="1693965" cy="112931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FA43627-6733-F47C-B54A-8D6D08DE85BD}"/>
              </a:ext>
            </a:extLst>
          </p:cNvPr>
          <p:cNvSpPr txBox="1"/>
          <p:nvPr/>
        </p:nvSpPr>
        <p:spPr>
          <a:xfrm>
            <a:off x="3612177" y="2535841"/>
            <a:ext cx="2387961" cy="369332"/>
          </a:xfrm>
          <a:prstGeom prst="rect">
            <a:avLst/>
          </a:prstGeom>
          <a:noFill/>
        </p:spPr>
        <p:txBody>
          <a:bodyPr wrap="none" rtlCol="0">
            <a:spAutoFit/>
          </a:bodyPr>
          <a:lstStyle/>
          <a:p>
            <a:r>
              <a:rPr lang="en-US" dirty="0"/>
              <a:t>Advanced Technology</a:t>
            </a:r>
          </a:p>
        </p:txBody>
      </p:sp>
      <p:sp>
        <p:nvSpPr>
          <p:cNvPr id="11" name="TextBox 10">
            <a:extLst>
              <a:ext uri="{FF2B5EF4-FFF2-40B4-BE49-F238E27FC236}">
                <a16:creationId xmlns:a16="http://schemas.microsoft.com/office/drawing/2014/main" id="{0CD16942-AE5A-7726-ECB5-493569121CF7}"/>
              </a:ext>
            </a:extLst>
          </p:cNvPr>
          <p:cNvSpPr txBox="1"/>
          <p:nvPr/>
        </p:nvSpPr>
        <p:spPr>
          <a:xfrm>
            <a:off x="3612177" y="4080123"/>
            <a:ext cx="2210862" cy="369332"/>
          </a:xfrm>
          <a:prstGeom prst="rect">
            <a:avLst/>
          </a:prstGeom>
          <a:noFill/>
        </p:spPr>
        <p:txBody>
          <a:bodyPr wrap="none" rtlCol="0">
            <a:spAutoFit/>
          </a:bodyPr>
          <a:lstStyle/>
          <a:p>
            <a:r>
              <a:rPr lang="en-US" dirty="0"/>
              <a:t>Rules &amp; Regulations</a:t>
            </a:r>
          </a:p>
        </p:txBody>
      </p:sp>
      <p:sp>
        <p:nvSpPr>
          <p:cNvPr id="12" name="TextBox 11">
            <a:extLst>
              <a:ext uri="{FF2B5EF4-FFF2-40B4-BE49-F238E27FC236}">
                <a16:creationId xmlns:a16="http://schemas.microsoft.com/office/drawing/2014/main" id="{2B825F97-8F14-9F4C-2C60-A896B5395C55}"/>
              </a:ext>
            </a:extLst>
          </p:cNvPr>
          <p:cNvSpPr txBox="1"/>
          <p:nvPr/>
        </p:nvSpPr>
        <p:spPr>
          <a:xfrm>
            <a:off x="3611032" y="5377173"/>
            <a:ext cx="1876219" cy="369332"/>
          </a:xfrm>
          <a:prstGeom prst="rect">
            <a:avLst/>
          </a:prstGeom>
          <a:noFill/>
        </p:spPr>
        <p:txBody>
          <a:bodyPr wrap="none" rtlCol="0">
            <a:spAutoFit/>
          </a:bodyPr>
          <a:lstStyle/>
          <a:p>
            <a:r>
              <a:rPr lang="en-US" dirty="0"/>
              <a:t>New Partnership</a:t>
            </a:r>
          </a:p>
        </p:txBody>
      </p:sp>
      <p:cxnSp>
        <p:nvCxnSpPr>
          <p:cNvPr id="17" name="Straight Arrow Connector 16">
            <a:extLst>
              <a:ext uri="{FF2B5EF4-FFF2-40B4-BE49-F238E27FC236}">
                <a16:creationId xmlns:a16="http://schemas.microsoft.com/office/drawing/2014/main" id="{4420AA08-2AB3-35F1-312C-F8BA649C45E8}"/>
              </a:ext>
            </a:extLst>
          </p:cNvPr>
          <p:cNvCxnSpPr>
            <a:cxnSpLocks/>
          </p:cNvCxnSpPr>
          <p:nvPr/>
        </p:nvCxnSpPr>
        <p:spPr>
          <a:xfrm>
            <a:off x="6000138" y="4300151"/>
            <a:ext cx="1545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463D98-7016-A0FC-B2AB-F3ABCF21DE52}"/>
              </a:ext>
            </a:extLst>
          </p:cNvPr>
          <p:cNvCxnSpPr>
            <a:cxnSpLocks/>
            <a:stCxn id="12" idx="3"/>
          </p:cNvCxnSpPr>
          <p:nvPr/>
        </p:nvCxnSpPr>
        <p:spPr>
          <a:xfrm flipV="1">
            <a:off x="5487251" y="4392485"/>
            <a:ext cx="2058619" cy="1169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B648FCC-731F-DCDC-D96C-9289F5294DB0}"/>
              </a:ext>
            </a:extLst>
          </p:cNvPr>
          <p:cNvCxnSpPr>
            <a:cxnSpLocks/>
          </p:cNvCxnSpPr>
          <p:nvPr/>
        </p:nvCxnSpPr>
        <p:spPr>
          <a:xfrm>
            <a:off x="6000138" y="2720507"/>
            <a:ext cx="1545732" cy="1487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9E57D52-09FD-B056-0332-AA68D220E637}"/>
              </a:ext>
            </a:extLst>
          </p:cNvPr>
          <p:cNvSpPr txBox="1"/>
          <p:nvPr/>
        </p:nvSpPr>
        <p:spPr>
          <a:xfrm>
            <a:off x="7722969" y="5561839"/>
            <a:ext cx="4109406" cy="307777"/>
          </a:xfrm>
          <a:prstGeom prst="rect">
            <a:avLst/>
          </a:prstGeom>
          <a:noFill/>
        </p:spPr>
        <p:txBody>
          <a:bodyPr wrap="square" rtlCol="0">
            <a:spAutoFit/>
          </a:bodyPr>
          <a:lstStyle/>
          <a:p>
            <a:r>
              <a:rPr lang="en-US" sz="1400" dirty="0"/>
              <a:t>Fatality: 1985 – 1999 (red) &amp; 2000 – 2014 (blue)</a:t>
            </a:r>
          </a:p>
        </p:txBody>
      </p:sp>
      <p:pic>
        <p:nvPicPr>
          <p:cNvPr id="34" name="Audio 33">
            <a:hlinkClick r:id="" action="ppaction://media"/>
            <a:extLst>
              <a:ext uri="{FF2B5EF4-FFF2-40B4-BE49-F238E27FC236}">
                <a16:creationId xmlns:a16="http://schemas.microsoft.com/office/drawing/2014/main" id="{26E64BCE-03B5-F3BC-BBDE-B04BD83EBFF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92376134"/>
      </p:ext>
    </p:extLst>
  </p:cSld>
  <p:clrMapOvr>
    <a:masterClrMapping/>
  </p:clrMapOvr>
  <mc:AlternateContent xmlns:mc="http://schemas.openxmlformats.org/markup-compatibility/2006">
    <mc:Choice xmlns:p14="http://schemas.microsoft.com/office/powerpoint/2010/main" Requires="p14">
      <p:transition spd="slow" p14:dur="2000" advTm="37732"/>
    </mc:Choice>
    <mc:Fallback>
      <p:transition spd="slow" advTm="37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3103" name="Rectangle 3102">
            <a:extLst>
              <a:ext uri="{FF2B5EF4-FFF2-40B4-BE49-F238E27FC236}">
                <a16:creationId xmlns:a16="http://schemas.microsoft.com/office/drawing/2014/main" id="{3242BD3F-34D8-49D9-AD50-57D2CA82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05" name="Picture 3104">
            <a:extLst>
              <a:ext uri="{FF2B5EF4-FFF2-40B4-BE49-F238E27FC236}">
                <a16:creationId xmlns:a16="http://schemas.microsoft.com/office/drawing/2014/main" id="{01F64344-FAFE-4948-973B-8451CA5583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3107" name="Rectangle 3106">
            <a:extLst>
              <a:ext uri="{FF2B5EF4-FFF2-40B4-BE49-F238E27FC236}">
                <a16:creationId xmlns:a16="http://schemas.microsoft.com/office/drawing/2014/main" id="{1A6C6EF1-C706-4615-8C87-D960AC8CFA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8325"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9" name="Rectangle 3108">
            <a:extLst>
              <a:ext uri="{FF2B5EF4-FFF2-40B4-BE49-F238E27FC236}">
                <a16:creationId xmlns:a16="http://schemas.microsoft.com/office/drawing/2014/main" id="{0950EF2F-D329-4C76-A186-2AC329484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CD3BCC0-82F6-63D6-9243-28C3CE8BF107}"/>
              </a:ext>
            </a:extLst>
          </p:cNvPr>
          <p:cNvSpPr>
            <a:spLocks noGrp="1"/>
          </p:cNvSpPr>
          <p:nvPr>
            <p:ph type="title"/>
          </p:nvPr>
        </p:nvSpPr>
        <p:spPr>
          <a:xfrm>
            <a:off x="680321" y="753228"/>
            <a:ext cx="7087552" cy="1080938"/>
          </a:xfrm>
        </p:spPr>
        <p:txBody>
          <a:bodyPr>
            <a:normAutofit/>
          </a:bodyPr>
          <a:lstStyle/>
          <a:p>
            <a:r>
              <a:rPr lang="en-US" dirty="0"/>
              <a:t>The End</a:t>
            </a:r>
          </a:p>
        </p:txBody>
      </p:sp>
      <p:pic>
        <p:nvPicPr>
          <p:cNvPr id="3111" name="Picture 3110">
            <a:extLst>
              <a:ext uri="{FF2B5EF4-FFF2-40B4-BE49-F238E27FC236}">
                <a16:creationId xmlns:a16="http://schemas.microsoft.com/office/drawing/2014/main" id="{B427DF1C-7943-48BF-8180-3C85130570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Content Placeholder 2">
            <a:extLst>
              <a:ext uri="{FF2B5EF4-FFF2-40B4-BE49-F238E27FC236}">
                <a16:creationId xmlns:a16="http://schemas.microsoft.com/office/drawing/2014/main" id="{5C3B368D-46E4-463E-AF65-E4DDF231B94F}"/>
              </a:ext>
            </a:extLst>
          </p:cNvPr>
          <p:cNvSpPr>
            <a:spLocks noGrp="1"/>
          </p:cNvSpPr>
          <p:nvPr>
            <p:ph idx="1"/>
          </p:nvPr>
        </p:nvSpPr>
        <p:spPr>
          <a:xfrm>
            <a:off x="680321" y="2336873"/>
            <a:ext cx="6423211" cy="3599316"/>
          </a:xfrm>
        </p:spPr>
        <p:txBody>
          <a:bodyPr>
            <a:normAutofit/>
          </a:bodyPr>
          <a:lstStyle/>
          <a:p>
            <a:r>
              <a:rPr lang="en-US" sz="3600" dirty="0"/>
              <a:t>Questions, comments, or concerns.</a:t>
            </a:r>
          </a:p>
        </p:txBody>
      </p:sp>
      <p:sp>
        <p:nvSpPr>
          <p:cNvPr id="3113" name="Rectangle 3112">
            <a:extLst>
              <a:ext uri="{FF2B5EF4-FFF2-40B4-BE49-F238E27FC236}">
                <a16:creationId xmlns:a16="http://schemas.microsoft.com/office/drawing/2014/main" id="{72D5BAAA-C033-4271-A59A-E59E9E4E5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6423" y="642795"/>
            <a:ext cx="3347830"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Question Ppt Powerpoint Presentation File Pictures | PPT Images Gallery |  PowerPoint Slide Show | PowerPoint Presentation Templates">
            <a:extLst>
              <a:ext uri="{FF2B5EF4-FFF2-40B4-BE49-F238E27FC236}">
                <a16:creationId xmlns:a16="http://schemas.microsoft.com/office/drawing/2014/main" id="{A5B784FC-2F96-A0D4-8192-657217E71A55}"/>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563287" y="2660875"/>
            <a:ext cx="2731172" cy="1529456"/>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D680A32F-5668-65E5-B7AA-3497C467714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82006067"/>
      </p:ext>
    </p:extLst>
  </p:cSld>
  <p:clrMapOvr>
    <a:masterClrMapping/>
  </p:clrMapOvr>
  <mc:AlternateContent xmlns:mc="http://schemas.openxmlformats.org/markup-compatibility/2006">
    <mc:Choice xmlns:p14="http://schemas.microsoft.com/office/powerpoint/2010/main" Requires="p14">
      <p:transition spd="slow" p14:dur="2000" advTm="5410"/>
    </mc:Choice>
    <mc:Fallback>
      <p:transition spd="slow" advTm="5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FF43-9F82-2A07-19EF-D944BB0C1D0C}"/>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73D01198-0982-5B96-C0F5-D87A7D293162}"/>
              </a:ext>
            </a:extLst>
          </p:cNvPr>
          <p:cNvSpPr>
            <a:spLocks noGrp="1"/>
          </p:cNvSpPr>
          <p:nvPr>
            <p:ph idx="1"/>
          </p:nvPr>
        </p:nvSpPr>
        <p:spPr/>
        <p:txBody>
          <a:bodyPr>
            <a:normAutofit lnSpcReduction="10000"/>
          </a:bodyPr>
          <a:lstStyle/>
          <a:p>
            <a:r>
              <a:rPr lang="en-US" sz="1800" dirty="0"/>
              <a:t>Impact | Airlines for America. </a:t>
            </a:r>
            <a:r>
              <a:rPr lang="en-US" sz="1800" dirty="0">
                <a:hlinkClick r:id="rId2"/>
              </a:rPr>
              <a:t>https://www.airlines.org/impact/</a:t>
            </a:r>
            <a:endParaRPr lang="en-US" sz="1800" dirty="0"/>
          </a:p>
          <a:p>
            <a:r>
              <a:rPr lang="en-US" sz="1800" dirty="0" err="1"/>
              <a:t>Fivethirtyeight</a:t>
            </a:r>
            <a:r>
              <a:rPr lang="en-US" sz="1800" dirty="0"/>
              <a:t>. “Data/Airline-Safety at Master · </a:t>
            </a:r>
            <a:r>
              <a:rPr lang="en-US" sz="1800" dirty="0" err="1"/>
              <a:t>Fivethirtyeight</a:t>
            </a:r>
            <a:r>
              <a:rPr lang="en-US" sz="1800" dirty="0"/>
              <a:t>/Data.” GitHub, </a:t>
            </a:r>
            <a:r>
              <a:rPr lang="en-US" sz="1800" dirty="0">
                <a:hlinkClick r:id="rId3"/>
              </a:rPr>
              <a:t>https://github.com/fivethirtyeight/data/tree/master/airline-safety</a:t>
            </a:r>
            <a:endParaRPr lang="en-US" sz="1800" dirty="0"/>
          </a:p>
          <a:p>
            <a:r>
              <a:rPr lang="en-US" sz="1800" dirty="0"/>
              <a:t>“Deaths by Transportation Mode.” Injury Facts, 27 Apr. 2022, </a:t>
            </a:r>
            <a:r>
              <a:rPr lang="en-US" sz="1800" dirty="0">
                <a:hlinkClick r:id="rId4"/>
              </a:rPr>
              <a:t>https://injuryfacts.nsc.org/home-and-community/safety-topics/deaths-by-transportation-mode/</a:t>
            </a:r>
            <a:endParaRPr lang="en-US" sz="1800" dirty="0"/>
          </a:p>
          <a:p>
            <a:r>
              <a:rPr lang="en-US" sz="1800" dirty="0"/>
              <a:t>Media, NHTSA. “Newly Released Estimates Show Traffic Fatalities Reached a 16-Year High in 2021.” NHTSA, NHTSA, 17 May 2022, </a:t>
            </a:r>
            <a:r>
              <a:rPr lang="en-US" sz="1800" dirty="0">
                <a:hlinkClick r:id="rId5"/>
              </a:rPr>
              <a:t>https://www.nhtsa.gov/press-releases/early-estimate-2021-traffic-fatalities</a:t>
            </a:r>
            <a:endParaRPr lang="en-US" sz="1800" dirty="0"/>
          </a:p>
          <a:p>
            <a:r>
              <a:rPr lang="en-US" sz="1800" dirty="0" err="1"/>
              <a:t>Dailymail.com</a:t>
            </a:r>
            <a:r>
              <a:rPr lang="en-US" sz="1800" dirty="0"/>
              <a:t>, Stacy Liberatore For. “Seat by Seat, Scientists Reveal Your Risk of Dying on an Airplane If It Crashes.” Daily Mail Online, Associated Newspapers, 6 Feb. 2023, </a:t>
            </a:r>
            <a:r>
              <a:rPr lang="en-US" sz="1800" dirty="0">
                <a:hlinkClick r:id="rId6"/>
              </a:rPr>
              <a:t>https://www.dailymail.co.uk/sciencetech/article-11718755/Seat-seat-scientists-reveal-risk-dying-airplane-crashes.html</a:t>
            </a:r>
            <a:endParaRPr lang="en-US" sz="1800" dirty="0"/>
          </a:p>
          <a:p>
            <a:endParaRPr lang="en-US" sz="1800" dirty="0"/>
          </a:p>
          <a:p>
            <a:endParaRPr lang="en-US" sz="1800" dirty="0"/>
          </a:p>
          <a:p>
            <a:endParaRPr lang="en-US" sz="1800" dirty="0"/>
          </a:p>
        </p:txBody>
      </p:sp>
    </p:spTree>
    <p:extLst>
      <p:ext uri="{BB962C8B-B14F-4D97-AF65-F5344CB8AC3E}">
        <p14:creationId xmlns:p14="http://schemas.microsoft.com/office/powerpoint/2010/main" val="2732254235"/>
      </p:ext>
    </p:extLst>
  </p:cSld>
  <p:clrMapOvr>
    <a:masterClrMapping/>
  </p:clrMapOvr>
</p:sld>
</file>

<file path=ppt/theme/theme1.xml><?xml version="1.0" encoding="utf-8"?>
<a:theme xmlns:a="http://schemas.openxmlformats.org/drawingml/2006/main" name="Berlin">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{C1F937D0-36D8-2D43-9A09-D106FB626B1B}tf10001121_mac</Template>
  <TotalTime>632</TotalTime>
  <Words>798</Words>
  <Application>Microsoft Macintosh PowerPoint</Application>
  <PresentationFormat>Widescreen</PresentationFormat>
  <Paragraphs>48</Paragraphs>
  <Slides>8</Slides>
  <Notes>7</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Söhne</vt:lpstr>
      <vt:lpstr>Trebuchet MS</vt:lpstr>
      <vt:lpstr>Berlin</vt:lpstr>
      <vt:lpstr>Delta Air Lines Safety Performance</vt:lpstr>
      <vt:lpstr>Problem Statement</vt:lpstr>
      <vt:lpstr>Airplane Fatality Rate</vt:lpstr>
      <vt:lpstr>Delta Air Lines Compared to others</vt:lpstr>
      <vt:lpstr>What about Other Types of Transportations?</vt:lpstr>
      <vt:lpstr>Delta’s Approach </vt:lpstr>
      <vt:lpstr>The End</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Delta Air Lines Safety</dc:title>
  <dc:creator>Mithil Patel</dc:creator>
  <cp:lastModifiedBy>Mithil Patel</cp:lastModifiedBy>
  <cp:revision>12</cp:revision>
  <dcterms:created xsi:type="dcterms:W3CDTF">2023-03-03T05:18:45Z</dcterms:created>
  <dcterms:modified xsi:type="dcterms:W3CDTF">2023-03-04T01:21:12Z</dcterms:modified>
</cp:coreProperties>
</file>